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14"/>
  </p:handoutMasterIdLst>
  <p:sldIdLst>
    <p:sldId id="280" r:id="rId3"/>
    <p:sldId id="259" r:id="rId4"/>
    <p:sldId id="262" r:id="rId5"/>
    <p:sldId id="265" r:id="rId6"/>
    <p:sldId id="276" r:id="rId7"/>
    <p:sldId id="290" r:id="rId9"/>
    <p:sldId id="292" r:id="rId10"/>
    <p:sldId id="269" r:id="rId11"/>
    <p:sldId id="271" r:id="rId12"/>
    <p:sldId id="281" r:id="rId13"/>
  </p:sldIdLst>
  <p:sldSz cx="12192000" cy="6858000"/>
  <p:notesSz cx="6858000" cy="9144000"/>
  <p:embeddedFontLst>
    <p:embeddedFont>
      <p:font typeface="Gungsuh" panose="02030600000101010101" charset="-127"/>
      <p:regular r:id="rId18"/>
    </p:embeddedFont>
    <p:embeddedFont>
      <p:font typeface="Verdana" panose="020B0604030504040204"/>
      <p:regular r:id="rId19"/>
    </p:embeddedFont>
    <p:embeddedFont>
      <p:font typeface="Calibri" panose="020F0502020204030204"/>
      <p:regular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594F"/>
    <a:srgbClr val="E6EEE7"/>
    <a:srgbClr val="4A724E"/>
    <a:srgbClr val="729F77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853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2106" y="13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4F84F887-2743-4385-A0B2-D250004750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F662171C-67A0-44D2-8008-6C59EDA2909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2.wdp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2.wdp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1072534" y="-747969"/>
            <a:ext cx="2958997" cy="3516604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449580" y="1771650"/>
            <a:ext cx="103714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8000" b="1">
                <a:solidFill>
                  <a:srgbClr val="3E594F"/>
                </a:solidFill>
                <a:cs typeface="+mn-ea"/>
                <a:sym typeface="+mn-lt"/>
              </a:rPr>
              <a:t>Bhumiputra</a:t>
            </a:r>
            <a:endParaRPr lang="en-IN" altLang="zh-CN" sz="8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6605270" y="635"/>
            <a:ext cx="5826125" cy="6857365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288925" y="3860165"/>
            <a:ext cx="75831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3600" b="1"/>
              <a:t>Crop Disease Detection Using Image Processing</a:t>
            </a:r>
            <a:endParaRPr lang="en-IN" altLang="en-US" sz="3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2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52000" decel="4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640099" y="-585409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6324600" y="645"/>
            <a:ext cx="6096000" cy="6857355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817337" y="2862945"/>
            <a:ext cx="947420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700">
                <a:solidFill>
                  <a:srgbClr val="3E594F"/>
                </a:solidFill>
                <a:cs typeface="+mn-ea"/>
                <a:sym typeface="+mn-lt"/>
              </a:rPr>
              <a:t>THANKS FOR LISTENING</a:t>
            </a:r>
            <a:endParaRPr lang="zh-CN" altLang="en-US" sz="5700">
              <a:solidFill>
                <a:srgbClr val="3E594F"/>
              </a:solidFill>
              <a:cs typeface="+mn-ea"/>
              <a:sym typeface="+mn-lt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07365" y="5361940"/>
            <a:ext cx="632269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/>
              <a:t>By:- Sahil Niranjan</a:t>
            </a:r>
            <a:endParaRPr lang="en-IN" altLang="en-US" sz="2000" b="1"/>
          </a:p>
          <a:p>
            <a:r>
              <a:rPr lang="en-IN" altLang="en-US" sz="2000" b="1"/>
              <a:t>        Abhishek Saini</a:t>
            </a:r>
            <a:endParaRPr lang="en-IN" altLang="en-US" sz="2000" b="1"/>
          </a:p>
          <a:p>
            <a:r>
              <a:rPr lang="en-IN" altLang="en-US" sz="2000" b="1"/>
              <a:t>        Avni Goel  </a:t>
            </a:r>
            <a:endParaRPr lang="en-IN" altLang="en-US" sz="2000" b="1"/>
          </a:p>
          <a:p>
            <a:r>
              <a:rPr lang="en-IN" altLang="en-US" sz="2000" b="1"/>
              <a:t>        Yash Sharma</a:t>
            </a:r>
            <a:endParaRPr lang="en-IN" altLang="en-US" sz="2000" b="1"/>
          </a:p>
          <a:p>
            <a:r>
              <a:rPr lang="en-IN" altLang="en-US" sz="2000" b="1"/>
              <a:t>        </a:t>
            </a:r>
            <a:endParaRPr lang="en-IN" altLang="en-US" sz="20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2000" decel="48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52000" decel="4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257938" y="-565527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362656" y="5712"/>
            <a:ext cx="6059636" cy="685735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2079625" y="2945765"/>
            <a:ext cx="4864100" cy="562611"/>
            <a:chOff x="5266684" y="1814195"/>
            <a:chExt cx="5116099" cy="329932"/>
          </a:xfrm>
        </p:grpSpPr>
        <p:sp>
          <p:nvSpPr>
            <p:cNvPr id="19" name="文本框 18"/>
            <p:cNvSpPr txBox="1"/>
            <p:nvPr/>
          </p:nvSpPr>
          <p:spPr>
            <a:xfrm>
              <a:off x="5835194" y="1814195"/>
              <a:ext cx="4547589" cy="306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Introduction</a:t>
              </a:r>
              <a:endParaRPr lang="en-IN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266684" y="1838028"/>
              <a:ext cx="1938908" cy="306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</a:t>
              </a:r>
              <a:endPara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670003" y="2987040"/>
            <a:ext cx="3263900" cy="521970"/>
            <a:chOff x="6227996" y="2992291"/>
            <a:chExt cx="3263900" cy="521970"/>
          </a:xfrm>
        </p:grpSpPr>
        <p:sp>
          <p:nvSpPr>
            <p:cNvPr id="22" name="文本框 21"/>
            <p:cNvSpPr txBox="1"/>
            <p:nvPr/>
          </p:nvSpPr>
          <p:spPr>
            <a:xfrm>
              <a:off x="6582326" y="2992291"/>
              <a:ext cx="290957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lang="en-IN" altLang="en-US" sz="28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Flow Diagram</a:t>
              </a:r>
              <a:endParaRPr lang="en-I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227996" y="2992291"/>
              <a:ext cx="69278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</a:t>
              </a:r>
              <a:endPara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238885" y="3980091"/>
            <a:ext cx="3505835" cy="546100"/>
            <a:chOff x="6921548" y="4035596"/>
            <a:chExt cx="3126264" cy="632992"/>
          </a:xfrm>
        </p:grpSpPr>
        <p:sp>
          <p:nvSpPr>
            <p:cNvPr id="25" name="文本框 24"/>
            <p:cNvSpPr txBox="1"/>
            <p:nvPr/>
          </p:nvSpPr>
          <p:spPr>
            <a:xfrm>
              <a:off x="7214077" y="4035596"/>
              <a:ext cx="2833735" cy="6050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lang="en-IN" altLang="en-US" sz="28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Innovation</a:t>
              </a:r>
              <a:endParaRPr lang="en-I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921548" y="4063565"/>
              <a:ext cx="727064" cy="6050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  </a:t>
              </a:r>
              <a:endParaRPr lang="en-US" altLang="zh-CN" sz="28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655273" y="3919207"/>
            <a:ext cx="3198495" cy="553085"/>
            <a:chOff x="6261016" y="5089061"/>
            <a:chExt cx="3198495" cy="553085"/>
          </a:xfrm>
        </p:grpSpPr>
        <p:sp>
          <p:nvSpPr>
            <p:cNvPr id="28" name="文本框 27"/>
            <p:cNvSpPr txBox="1"/>
            <p:nvPr/>
          </p:nvSpPr>
          <p:spPr>
            <a:xfrm>
              <a:off x="6261016" y="5089061"/>
              <a:ext cx="69278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</a:t>
              </a:r>
              <a:endParaRPr lang="en-US" altLang="zh-CN" sz="2800" b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776636" y="5120176"/>
              <a:ext cx="268287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r>
                <a:rPr lang="en-IN" sz="28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Conclusion</a:t>
              </a:r>
              <a:endParaRPr lang="en-IN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 rot="16200000">
            <a:off x="5546725" y="198120"/>
            <a:ext cx="1106170" cy="33261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IN" altLang="zh-CN" sz="6000">
                <a:solidFill>
                  <a:srgbClr val="3E594F"/>
                </a:solidFill>
                <a:cs typeface="+mn-ea"/>
                <a:sym typeface="+mn-lt"/>
              </a:rPr>
              <a:t>Outline</a:t>
            </a:r>
            <a:endParaRPr lang="en-IN" altLang="zh-CN" sz="6000">
              <a:solidFill>
                <a:srgbClr val="3E594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 rot="0">
            <a:off x="1118235" y="1144905"/>
            <a:ext cx="10603865" cy="4968875"/>
            <a:chOff x="1290258" y="2368829"/>
            <a:chExt cx="9630527" cy="3464763"/>
          </a:xfrm>
        </p:grpSpPr>
        <p:sp>
          <p:nvSpPr>
            <p:cNvPr id="29" name="矩形 28"/>
            <p:cNvSpPr/>
            <p:nvPr/>
          </p:nvSpPr>
          <p:spPr>
            <a:xfrm>
              <a:off x="3338165" y="2368829"/>
              <a:ext cx="4643691" cy="492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IN" altLang="zh-CN" sz="4000" b="1" i="0" u="none" strike="noStrike" kern="100" cap="none" spc="0" normalizeH="0" baseline="0" noProof="0" dirty="0">
                  <a:ln>
                    <a:noFill/>
                  </a:ln>
                  <a:solidFill>
                    <a:srgbClr val="4A724E"/>
                  </a:solidFill>
                  <a:effectLst/>
                  <a:uLnTx/>
                  <a:uFillTx/>
                  <a:cs typeface="+mn-ea"/>
                  <a:sym typeface="+mn-lt"/>
                </a:rPr>
                <a:t>INTRODUCTION</a:t>
              </a:r>
              <a:endParaRPr kumimoji="0" lang="en-IN" altLang="zh-CN" sz="4000" b="1" i="0" u="none" strike="noStrike" kern="100" cap="none" spc="0" normalizeH="0" baseline="0" noProof="0" dirty="0">
                <a:ln>
                  <a:noFill/>
                </a:ln>
                <a:solidFill>
                  <a:srgbClr val="4A724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290258" y="4271492"/>
              <a:ext cx="4214796" cy="1562100"/>
            </a:xfrm>
            <a:prstGeom prst="rect">
              <a:avLst/>
            </a:prstGeom>
            <a:noFill/>
            <a:ln w="28575" cap="flat" cmpd="sng" algn="ctr">
              <a:solidFill>
                <a:srgbClr val="729F7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450684" y="4184232"/>
              <a:ext cx="4470101" cy="1649360"/>
            </a:xfrm>
            <a:prstGeom prst="rect">
              <a:avLst/>
            </a:prstGeom>
            <a:noFill/>
            <a:ln w="28575" cap="flat" cmpd="sng" algn="ctr">
              <a:solidFill>
                <a:srgbClr val="729F7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1302385" y="3873500"/>
            <a:ext cx="39954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Detection of Diseases in Leaves is </a:t>
            </a:r>
            <a:r>
              <a:rPr lang="zh-CN" altLang="en-US" sz="24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important milestone in conserving not just biodiversity but also</a:t>
            </a:r>
            <a:endParaRPr lang="zh-CN" altLang="en-US" sz="24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saving crops from disease spread</a:t>
            </a:r>
            <a:r>
              <a:rPr lang="en-IN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.</a:t>
            </a:r>
            <a:endParaRPr lang="en-IN" altLang="zh-CN" sz="24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800215" y="3874135"/>
            <a:ext cx="48240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The algorith</a:t>
            </a:r>
            <a:r>
              <a:rPr lang="en-IN" altLang="zh-CN" sz="24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m</a:t>
            </a:r>
            <a:r>
              <a:rPr lang="zh-CN" altLang="en-US" sz="24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 has aided the process of leaf detection by the</a:t>
            </a:r>
            <a:endParaRPr lang="zh-CN" altLang="en-US" sz="24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monitoring of some basic features of leaves and then comparing the</a:t>
            </a:r>
            <a:endParaRPr lang="zh-CN" altLang="en-US" sz="24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  <a:p>
            <a:r>
              <a:rPr lang="zh-CN" altLang="en-US" sz="2400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values obtained with the available data set.</a:t>
            </a:r>
            <a:endParaRPr lang="zh-CN" altLang="en-US" sz="24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pic>
        <p:nvPicPr>
          <p:cNvPr id="38" name="图片 37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4426187">
            <a:off x="2021334" y="1594820"/>
            <a:ext cx="2027388" cy="1692868"/>
          </a:xfrm>
          <a:prstGeom prst="ellipse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4426187">
            <a:off x="8082082" y="1662678"/>
            <a:ext cx="2027388" cy="1692868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873125" y="1179195"/>
            <a:ext cx="9725660" cy="5153416"/>
            <a:chOff x="5688489" y="2469109"/>
            <a:chExt cx="7798801" cy="3390177"/>
          </a:xfrm>
        </p:grpSpPr>
        <p:sp>
          <p:nvSpPr>
            <p:cNvPr id="10" name="文本框 9"/>
            <p:cNvSpPr txBox="1"/>
            <p:nvPr/>
          </p:nvSpPr>
          <p:spPr>
            <a:xfrm>
              <a:off x="7677234" y="2469109"/>
              <a:ext cx="5810056" cy="545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ungsuh" panose="02030600000101010101" charset="-127"/>
                  <a:ea typeface="Gungsuh" panose="02030600000101010101" charset="-127"/>
                  <a:cs typeface="+mn-ea"/>
                  <a:sym typeface="+mn-lt"/>
                </a:rPr>
                <a:t>This Hack tackles a major concern seen among farmers in rural areas. </a:t>
              </a:r>
              <a:endPara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Gungsuh" panose="02030600000101010101" charset="-127"/>
                <a:ea typeface="Gungsuh" panose="02030600000101010101" charset="-127"/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7231539" y="2718202"/>
              <a:ext cx="180000" cy="180000"/>
            </a:xfrm>
            <a:prstGeom prst="ellipse">
              <a:avLst/>
            </a:prstGeom>
            <a:solidFill>
              <a:srgbClr val="4A72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6450489" y="3897291"/>
              <a:ext cx="180000" cy="180000"/>
            </a:xfrm>
            <a:prstGeom prst="ellipse">
              <a:avLst/>
            </a:prstGeom>
            <a:solidFill>
              <a:srgbClr val="4A72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5688489" y="5076379"/>
              <a:ext cx="180000" cy="180000"/>
            </a:xfrm>
            <a:prstGeom prst="ellipse">
              <a:avLst/>
            </a:prstGeom>
            <a:solidFill>
              <a:srgbClr val="4A72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737427" y="3449115"/>
              <a:ext cx="5974871" cy="10318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ungsuh" panose="02030600000101010101" charset="-127"/>
                  <a:ea typeface="Gungsuh" panose="02030600000101010101" charset="-127"/>
                  <a:cs typeface="+mn-ea"/>
                  <a:sym typeface="+mn-lt"/>
                </a:rPr>
                <a:t>Presenting a pratotype system for</a:t>
              </a:r>
              <a:endPara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Gungsuh" panose="02030600000101010101" charset="-127"/>
                <a:ea typeface="Gungsuh" panose="02030600000101010101" charset="-127"/>
                <a:cs typeface="+mn-ea"/>
                <a:sym typeface="+mn-lt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ungsuh" panose="02030600000101010101" charset="-127"/>
                  <a:ea typeface="Gungsuh" panose="02030600000101010101" charset="-127"/>
                  <a:cs typeface="+mn-ea"/>
                  <a:sym typeface="+mn-lt"/>
                </a:rPr>
                <a:t>detection and classification of cro</a:t>
              </a:r>
              <a:r>
                <a:rPr kumimoji="0" lang="en-IN" alt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ungsuh" panose="02030600000101010101" charset="-127"/>
                  <a:ea typeface="Gungsuh" panose="02030600000101010101" charset="-127"/>
                  <a:cs typeface="+mn-ea"/>
                  <a:sym typeface="+mn-lt"/>
                </a:rPr>
                <a:t>p </a:t>
              </a:r>
              <a:r>
                <a:rPr kumimoji="0" lang="en-US" altLang="zh-CN" sz="2400" b="0" i="0" u="none" strike="noStrike" kern="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ungsuh" panose="02030600000101010101" charset="-127"/>
                  <a:ea typeface="Gungsuh" panose="02030600000101010101" charset="-127"/>
                  <a:cs typeface="+mn-ea"/>
                  <a:sym typeface="+mn-lt"/>
                </a:rPr>
                <a:t>diseases based on images of infected crop plants.</a:t>
              </a:r>
              <a:endPara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Gungsuh" panose="02030600000101010101" charset="-127"/>
                <a:ea typeface="Gungsuh" panose="02030600000101010101" charset="-127"/>
                <a:cs typeface="+mn-ea"/>
                <a:sym typeface="+mn-lt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133067" y="4827480"/>
              <a:ext cx="6643359" cy="10318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ungsuh" panose="02030600000101010101" charset="-127"/>
                  <a:ea typeface="Gungsuh" panose="02030600000101010101" charset="-127"/>
                  <a:cs typeface="+mn-ea"/>
                  <a:sym typeface="+mn-lt"/>
                </a:rPr>
                <a:t>This project will help farmers to use best of everything in best ratio and aspects like proper use of</a:t>
              </a:r>
              <a:endParaRPr kumimoji="0" lang="en-US" altLang="zh-CN" sz="24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Gungsuh" panose="02030600000101010101" charset="-127"/>
                <a:ea typeface="Gungsuh" panose="02030600000101010101" charset="-127"/>
                <a:cs typeface="+mn-ea"/>
                <a:sym typeface="+mn-lt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0" cap="none" spc="0" normalizeH="0" baseline="0" noProof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Gungsuh" panose="02030600000101010101" charset="-127"/>
                  <a:ea typeface="Gungsuh" panose="02030600000101010101" charset="-127"/>
                  <a:cs typeface="+mn-ea"/>
                  <a:sym typeface="+mn-lt"/>
                </a:rPr>
                <a:t>Pesticides, Fertilizers,</a:t>
              </a: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Gungsuh" panose="02030600000101010101" charset="-127"/>
                <a:ea typeface="Gungsuh" panose="02030600000101010101" charset="-127"/>
                <a:cs typeface="+mn-ea"/>
                <a:sym typeface="+mn-lt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-209566" y="-191208"/>
            <a:ext cx="3013842" cy="2947914"/>
          </a:xfrm>
          <a:prstGeom prst="ellipse">
            <a:avLst/>
          </a:prstGeom>
        </p:spPr>
      </p:pic>
      <p:pic>
        <p:nvPicPr>
          <p:cNvPr id="18" name="图片 17" descr="绿色水彩植物树叶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 rot="20820000">
            <a:off x="10362856" y="3563852"/>
            <a:ext cx="2180150" cy="31020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100000" l="69755" r="100000">
                        <a14:backgroundMark x1="98808" y1="56208" x2="87738" y2="45003"/>
                        <a14:backgroundMark x1="86785" y1="51181" x2="99319" y2="65657"/>
                        <a14:backgroundMark x1="87977" y1="50333" x2="99830" y2="648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0544" t="47495"/>
          <a:stretch>
            <a:fillRect/>
          </a:stretch>
        </p:blipFill>
        <p:spPr>
          <a:xfrm rot="3061693" flipH="1">
            <a:off x="-1075183" y="-367407"/>
            <a:ext cx="2958997" cy="35166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616209" y="24166"/>
            <a:ext cx="6096000" cy="6857355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3352800" y="2770178"/>
            <a:ext cx="4950063" cy="1045270"/>
            <a:chOff x="3773487" y="3065403"/>
            <a:chExt cx="4950063" cy="1045270"/>
          </a:xfrm>
        </p:grpSpPr>
        <p:sp>
          <p:nvSpPr>
            <p:cNvPr id="19" name="文本框 19"/>
            <p:cNvSpPr txBox="1"/>
            <p:nvPr/>
          </p:nvSpPr>
          <p:spPr>
            <a:xfrm>
              <a:off x="6758860" y="3065403"/>
              <a:ext cx="196469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20"/>
            <p:cNvSpPr txBox="1"/>
            <p:nvPr/>
          </p:nvSpPr>
          <p:spPr>
            <a:xfrm>
              <a:off x="3773487" y="3465513"/>
              <a:ext cx="4950063" cy="64516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zh-CN"/>
              </a:defPPr>
              <a:lvl1pPr marR="0" lvl="0" indent="0" algn="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600" b="0" i="0" u="none" strike="noStrike" cap="none" spc="0" normalizeH="0" baseline="0">
                  <a:ln>
                    <a:noFill/>
                  </a:ln>
                  <a:solidFill>
                    <a:srgbClr val="3E594F"/>
                  </a:solidFill>
                  <a:effectLst/>
                  <a:uLnTx/>
                  <a:uFillTx/>
                  <a:cs typeface="+mn-ea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ym typeface="+mn-lt"/>
              </a:endParaR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3952875" y="612140"/>
            <a:ext cx="575945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IN" altLang="en-US"/>
          </a:p>
          <a:p>
            <a:endParaRPr lang="en-IN" altLang="en-US"/>
          </a:p>
          <a:p>
            <a:r>
              <a:rPr lang="en-IN" altLang="en-US" sz="2000" b="1"/>
              <a:t>Capure Digital Leaf Image</a:t>
            </a:r>
            <a:endParaRPr lang="en-IN" altLang="en-US" sz="2000" b="1"/>
          </a:p>
        </p:txBody>
      </p:sp>
      <p:sp>
        <p:nvSpPr>
          <p:cNvPr id="4" name="Down Arrow 3"/>
          <p:cNvSpPr/>
          <p:nvPr/>
        </p:nvSpPr>
        <p:spPr>
          <a:xfrm>
            <a:off x="5208905" y="1534160"/>
            <a:ext cx="205740" cy="5410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4451985" y="1534160"/>
            <a:ext cx="381063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IN" altLang="en-US"/>
          </a:p>
          <a:p>
            <a:endParaRPr lang="en-IN" altLang="en-US"/>
          </a:p>
          <a:p>
            <a:r>
              <a:rPr lang="en-IN" altLang="en-US" sz="2000" b="1"/>
              <a:t>Process Image</a:t>
            </a:r>
            <a:endParaRPr lang="en-IN" altLang="en-US" sz="2000" b="1"/>
          </a:p>
        </p:txBody>
      </p:sp>
      <p:sp>
        <p:nvSpPr>
          <p:cNvPr id="6" name="Down Arrow 5"/>
          <p:cNvSpPr/>
          <p:nvPr/>
        </p:nvSpPr>
        <p:spPr>
          <a:xfrm>
            <a:off x="5176520" y="2461895"/>
            <a:ext cx="204470" cy="55689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4451350" y="2769870"/>
            <a:ext cx="2976880" cy="675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IN" altLang="en-US"/>
          </a:p>
          <a:p>
            <a:r>
              <a:rPr lang="en-IN" altLang="en-US" sz="2000" b="1"/>
              <a:t>Extract Features</a:t>
            </a:r>
            <a:endParaRPr lang="en-IN" altLang="en-US" sz="2000" b="1"/>
          </a:p>
        </p:txBody>
      </p:sp>
      <p:sp>
        <p:nvSpPr>
          <p:cNvPr id="14" name="Text Box 13"/>
          <p:cNvSpPr txBox="1"/>
          <p:nvPr/>
        </p:nvSpPr>
        <p:spPr>
          <a:xfrm>
            <a:off x="3583305" y="4321810"/>
            <a:ext cx="52781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/>
              <a:t>Display And Compare Result</a:t>
            </a:r>
            <a:endParaRPr lang="en-IN" altLang="en-US" sz="2000" b="1"/>
          </a:p>
        </p:txBody>
      </p:sp>
      <p:sp>
        <p:nvSpPr>
          <p:cNvPr id="15" name="Text Box 14"/>
          <p:cNvSpPr txBox="1"/>
          <p:nvPr/>
        </p:nvSpPr>
        <p:spPr>
          <a:xfrm>
            <a:off x="3826510" y="5372735"/>
            <a:ext cx="5333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2000" b="1"/>
              <a:t>Disease Detection In Leaf</a:t>
            </a:r>
            <a:endParaRPr lang="en-IN" altLang="en-US" sz="2000" b="1"/>
          </a:p>
        </p:txBody>
      </p:sp>
      <p:sp>
        <p:nvSpPr>
          <p:cNvPr id="25" name="Down Arrow 24"/>
          <p:cNvSpPr/>
          <p:nvPr/>
        </p:nvSpPr>
        <p:spPr>
          <a:xfrm>
            <a:off x="5208905" y="4831715"/>
            <a:ext cx="205740" cy="5410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6" name="Down Arrow 25"/>
          <p:cNvSpPr/>
          <p:nvPr/>
        </p:nvSpPr>
        <p:spPr>
          <a:xfrm>
            <a:off x="5175250" y="3646805"/>
            <a:ext cx="205740" cy="5410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7" name="Text Box 26"/>
          <p:cNvSpPr txBox="1"/>
          <p:nvPr/>
        </p:nvSpPr>
        <p:spPr>
          <a:xfrm>
            <a:off x="2231390" y="328295"/>
            <a:ext cx="82505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3600" b="1"/>
              <a:t>Flow Diagram Of Leaf Detection</a:t>
            </a:r>
            <a:endParaRPr lang="en-IN" altLang="en-US" sz="3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496651" y="1038856"/>
            <a:ext cx="171450" cy="683418"/>
          </a:xfrm>
          <a:prstGeom prst="rect">
            <a:avLst/>
          </a:prstGeom>
          <a:solidFill>
            <a:srgbClr val="4A72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439958" y="2642469"/>
            <a:ext cx="171450" cy="683418"/>
          </a:xfrm>
          <a:prstGeom prst="rect">
            <a:avLst/>
          </a:prstGeom>
          <a:solidFill>
            <a:srgbClr val="4A72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1015" y="4258945"/>
            <a:ext cx="167005" cy="682625"/>
          </a:xfrm>
          <a:prstGeom prst="rect">
            <a:avLst/>
          </a:prstGeom>
          <a:solidFill>
            <a:srgbClr val="4A72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71550" y="1485265"/>
            <a:ext cx="8839200" cy="1719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4965" marR="2191385" lvl="0" indent="-34290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 panose="020B0604030504040204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Our idea will totally support the concept of DIGITAL INDIA.</a:t>
            </a:r>
            <a:endParaRPr b="1" dirty="0"/>
          </a:p>
          <a:p>
            <a:pPr marL="354965" marR="2191385" lvl="0" indent="-34290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 panose="020B0604030504040204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Farmers will get the direct benefit from this as their awareness and knowledge regarding productive farming will increase.</a:t>
            </a:r>
            <a:endParaRPr b="1" dirty="0"/>
          </a:p>
          <a:p>
            <a:pPr marL="354965" marR="2191385" lvl="0" indent="-34290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 panose="020B0604030504040204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Overall yield of the farmers will increase at a tremendous rate.</a:t>
            </a:r>
            <a:endParaRPr b="1" dirty="0"/>
          </a:p>
          <a:p>
            <a:pPr marL="354965" marR="2191385" lvl="0" indent="-34290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 panose="020B0604030504040204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Using Data Analytics the decisions will be more precise.</a:t>
            </a:r>
            <a:endParaRPr lang="zh-CN" altLang="en-US" b="1">
              <a:solidFill>
                <a:srgbClr val="000000">
                  <a:lumMod val="65000"/>
                  <a:lumOff val="3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78840" y="923925"/>
            <a:ext cx="33445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zh-CN" sz="2800" b="1" i="1">
                <a:solidFill>
                  <a:srgbClr val="000000">
                    <a:lumMod val="85000"/>
                    <a:lumOff val="15000"/>
                  </a:srgbClr>
                </a:solidFill>
                <a:cs typeface="+mn-ea"/>
                <a:sym typeface="+mn-lt"/>
              </a:rPr>
              <a:t>Strength:-</a:t>
            </a:r>
            <a:endParaRPr lang="en-IN" altLang="zh-CN" sz="2800" b="1" i="1">
              <a:solidFill>
                <a:srgbClr val="000000">
                  <a:lumMod val="85000"/>
                  <a:lumOff val="15000"/>
                </a:srgbClr>
              </a:solidFill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668020" y="4258945"/>
            <a:ext cx="9772015" cy="995680"/>
            <a:chOff x="4077452" y="2611490"/>
            <a:chExt cx="8691300" cy="995680"/>
          </a:xfrm>
        </p:grpSpPr>
        <p:sp>
          <p:nvSpPr>
            <p:cNvPr id="19" name="文本框 18"/>
            <p:cNvSpPr txBox="1"/>
            <p:nvPr/>
          </p:nvSpPr>
          <p:spPr>
            <a:xfrm>
              <a:off x="4077452" y="3146795"/>
              <a:ext cx="869130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endParaRPr lang="zh-CN" altLang="en-US" sz="2000" b="1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265467" y="2611490"/>
              <a:ext cx="2288540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zh-CN" sz="2800" b="1" i="1">
                  <a:solidFill>
                    <a:srgbClr val="000000">
                      <a:lumMod val="85000"/>
                      <a:lumOff val="15000"/>
                    </a:srgbClr>
                  </a:solidFill>
                  <a:cs typeface="+mn-ea"/>
                  <a:sym typeface="+mn-lt"/>
                </a:rPr>
                <a:t>Weakness:-</a:t>
              </a:r>
              <a:endParaRPr lang="en-IN" altLang="zh-CN" sz="2800" b="1" i="1">
                <a:solidFill>
                  <a:srgbClr val="000000">
                    <a:lumMod val="85000"/>
                    <a:lumOff val="15000"/>
                  </a:srgbClr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616209" y="36"/>
            <a:ext cx="6096000" cy="685735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3070860" y="196215"/>
            <a:ext cx="63258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4000" b="1">
                <a:latin typeface="Gungsuh" panose="02030600000101010101" charset="-127"/>
                <a:ea typeface="Gungsuh" panose="02030600000101010101" charset="-127"/>
              </a:rPr>
              <a:t>SWOT ANALYSIS</a:t>
            </a:r>
            <a:endParaRPr lang="en-IN" altLang="en-US" sz="4000" b="1">
              <a:latin typeface="Gungsuh" panose="02030600000101010101" charset="-127"/>
              <a:ea typeface="Gungsuh" panose="02030600000101010101" charset="-127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880110" y="5067935"/>
            <a:ext cx="5445760" cy="13354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54965" marR="2191385" lvl="0" indent="-34290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 panose="020B0604030504040204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Availability of Internet connection in remote areas.</a:t>
            </a:r>
            <a:endParaRPr b="1" dirty="0"/>
          </a:p>
          <a:p>
            <a:pPr marL="354965" marR="2191385" lvl="0" indent="-34290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 panose="020B0604030504040204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The main dependency is the data.</a:t>
            </a:r>
            <a:endParaRPr b="1" dirty="0"/>
          </a:p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236426" y="1331591"/>
            <a:ext cx="171450" cy="683418"/>
          </a:xfrm>
          <a:prstGeom prst="rect">
            <a:avLst/>
          </a:prstGeom>
          <a:solidFill>
            <a:srgbClr val="4A72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439958" y="2642469"/>
            <a:ext cx="171450" cy="683418"/>
          </a:xfrm>
          <a:prstGeom prst="rect">
            <a:avLst/>
          </a:prstGeom>
          <a:solidFill>
            <a:srgbClr val="4A72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301196" y="4534447"/>
            <a:ext cx="171450" cy="683418"/>
          </a:xfrm>
          <a:prstGeom prst="rect">
            <a:avLst/>
          </a:prstGeom>
          <a:solidFill>
            <a:srgbClr val="4A72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82249" y="1177426"/>
            <a:ext cx="24403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zh-CN" sz="2800" b="1" i="1">
                <a:solidFill>
                  <a:srgbClr val="000000">
                    <a:lumMod val="85000"/>
                    <a:lumOff val="15000"/>
                  </a:srgbClr>
                </a:solidFill>
                <a:cs typeface="+mn-ea"/>
                <a:sym typeface="+mn-lt"/>
              </a:rPr>
              <a:t>Opportunity:</a:t>
            </a:r>
            <a:endParaRPr lang="zh-CN" altLang="en-US" sz="2800">
              <a:solidFill>
                <a:srgbClr val="000000">
                  <a:lumMod val="85000"/>
                  <a:lumOff val="15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82445" y="4534535"/>
            <a:ext cx="26358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zh-CN" sz="3200" b="1" i="1">
                <a:solidFill>
                  <a:srgbClr val="000000">
                    <a:lumMod val="85000"/>
                    <a:lumOff val="15000"/>
                  </a:srgbClr>
                </a:solidFill>
                <a:cs typeface="+mn-ea"/>
                <a:sym typeface="+mn-lt"/>
              </a:rPr>
              <a:t>Threats:-</a:t>
            </a:r>
            <a:endParaRPr lang="en-IN" altLang="zh-CN" sz="3200" b="1" i="1">
              <a:solidFill>
                <a:srgbClr val="000000">
                  <a:lumMod val="85000"/>
                  <a:lumOff val="15000"/>
                </a:srgbClr>
              </a:solidFill>
              <a:cs typeface="+mn-ea"/>
              <a:sym typeface="+mn-lt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0" b="99879" l="0" r="751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73" r="20327"/>
          <a:stretch>
            <a:fillRect/>
          </a:stretch>
        </p:blipFill>
        <p:spPr>
          <a:xfrm flipH="1">
            <a:off x="7616209" y="24166"/>
            <a:ext cx="6096000" cy="685735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985645" y="1985645"/>
            <a:ext cx="6445250" cy="2314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54965" marR="2191385" lvl="0" indent="-34290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 panose="020B0604030504040204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Employment in implemented areas to operate the device/software.</a:t>
            </a:r>
            <a:endParaRPr b="1" dirty="0"/>
          </a:p>
          <a:p>
            <a:pPr marL="354965" marR="2191385" lvl="0" indent="-34290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 panose="020B0604030504040204"/>
              <a:buAutoNum type="arabicPeriod"/>
            </a:pPr>
            <a:r>
              <a:rPr lang="en-US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Opportunity of connecting and collecting the</a:t>
            </a:r>
            <a:endParaRPr lang="en-US" b="1" dirty="0">
              <a:solidFill>
                <a:schemeClr val="dk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  <a:p>
            <a:pPr marL="12065" marR="2191385" lvl="0" indent="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 panose="020B0604030504040204"/>
              <a:buNone/>
            </a:pPr>
            <a:r>
              <a:rPr lang="en-US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     farm’s data for further research and development.</a:t>
            </a:r>
            <a:endParaRPr b="1" dirty="0"/>
          </a:p>
          <a:p>
            <a:pPr marL="354965" marR="2191385" lvl="0" indent="-24130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</a:pPr>
            <a:endParaRPr b="1" dirty="0">
              <a:solidFill>
                <a:schemeClr val="dk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  <a:p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1895475" y="4841240"/>
            <a:ext cx="682688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IN" altLang="en-US"/>
          </a:p>
          <a:p>
            <a:r>
              <a:rPr lang="en-IN" altLang="en-US" sz="2000" b="1"/>
              <a:t>1</a:t>
            </a:r>
            <a:r>
              <a:rPr lang="en-IN" altLang="en-US" sz="2400" b="1"/>
              <a:t>.Data Hacking.</a:t>
            </a:r>
            <a:endParaRPr lang="en-IN" altLang="en-US" sz="2400" b="1"/>
          </a:p>
          <a:p>
            <a:r>
              <a:rPr lang="en-IN" altLang="en-US" sz="2400" b="1"/>
              <a:t>2.Viruses can be encountered on propagation    </a:t>
            </a:r>
            <a:endParaRPr lang="en-IN" altLang="en-US" sz="2400" b="1"/>
          </a:p>
          <a:p>
            <a:r>
              <a:rPr lang="en-IN" altLang="en-US" sz="2400" b="1"/>
              <a:t> of data on internet.</a:t>
            </a:r>
            <a:endParaRPr lang="en-IN" altLang="en-US" sz="24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37"/>
          <p:cNvSpPr txBox="1"/>
          <p:nvPr/>
        </p:nvSpPr>
        <p:spPr>
          <a:xfrm>
            <a:off x="4255770" y="1254125"/>
            <a:ext cx="392049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en-US" sz="2000" b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1.</a:t>
            </a:r>
            <a:endParaRPr lang="en-IN" altLang="en-US" sz="2000" b="1">
              <a:solidFill>
                <a:schemeClr val="dk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  <a:p>
            <a:pPr algn="ctr"/>
            <a:r>
              <a:rPr lang="en-US" sz="2000" b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Indian farmers will get the proper knowledge of smart and productive farming.</a:t>
            </a:r>
            <a:endParaRPr lang="zh-CN" altLang="en-US" sz="2000" b="1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14740" y="937895"/>
            <a:ext cx="335978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2000" b="1" dirty="0">
                <a:solidFill>
                  <a:prstClr val="black">
                    <a:lumMod val="65000"/>
                    <a:lumOff val="35000"/>
                  </a:prstClr>
                </a:solidFill>
                <a:cs typeface="+mn-ea"/>
                <a:sym typeface="+mn-lt"/>
              </a:rPr>
              <a:t>2.</a:t>
            </a:r>
            <a:endParaRPr lang="en-IN" altLang="zh-CN" sz="2000" b="1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  <a:p>
            <a:pPr algn="ctr"/>
            <a:r>
              <a:rPr lang="en-US" sz="2000" b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Smart approach towards identification of disease and making it faster to give required solution instantly.</a:t>
            </a:r>
            <a:endParaRPr sz="2000" b="1" i="0" u="none" strike="noStrike" cap="none">
              <a:solidFill>
                <a:schemeClr val="dk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  <a:p>
            <a:pPr algn="ctr"/>
            <a:endParaRPr lang="en-IN" altLang="zh-CN" sz="2000" b="1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578454" y="3401712"/>
            <a:ext cx="30853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083685" y="3910330"/>
            <a:ext cx="424370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en-US" sz="2000" b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3.</a:t>
            </a:r>
            <a:endParaRPr lang="en-IN" altLang="en-US" sz="2000" b="1">
              <a:solidFill>
                <a:schemeClr val="dk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  <a:p>
            <a:pPr algn="ctr"/>
            <a:r>
              <a:rPr lang="en-US" sz="2000" b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Data Analysis and Machine Learning concepts will definitely led us to a better and precise prediction.</a:t>
            </a:r>
            <a:endParaRPr sz="2000" b="1" i="0" u="none" strike="noStrike" cap="none">
              <a:solidFill>
                <a:schemeClr val="dk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  <a:p>
            <a:pPr algn="ctr"/>
            <a:endParaRPr lang="zh-CN" altLang="en-US" sz="2000" b="1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728918" y="6114331"/>
            <a:ext cx="30853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470265" y="4195445"/>
            <a:ext cx="319341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en-US" sz="2000" b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4.</a:t>
            </a:r>
            <a:endParaRPr lang="en-IN" altLang="en-US" sz="2000" b="1">
              <a:solidFill>
                <a:schemeClr val="dk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  <a:p>
            <a:pPr algn="ctr"/>
            <a:r>
              <a:rPr lang="en-US" sz="2000" b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The increment in crop production will led to improved conditions of an Indian farmer.</a:t>
            </a:r>
            <a:endParaRPr sz="2000" b="1" i="0" u="none" strike="noStrike" cap="none">
              <a:solidFill>
                <a:schemeClr val="dk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  <a:p>
            <a:pPr algn="ctr"/>
            <a:endParaRPr lang="zh-CN" altLang="en-US" sz="2000" b="1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8578454" y="5182635"/>
            <a:ext cx="3085346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8578454" y="5504671"/>
            <a:ext cx="3085346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8578454" y="6095281"/>
            <a:ext cx="30853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1600" dirty="0">
              <a:solidFill>
                <a:prstClr val="black">
                  <a:lumMod val="65000"/>
                  <a:lumOff val="35000"/>
                </a:prstClr>
              </a:solidFill>
              <a:cs typeface="+mn-ea"/>
              <a:sym typeface="+mn-lt"/>
            </a:endParaRPr>
          </a:p>
        </p:txBody>
      </p:sp>
      <p:pic>
        <p:nvPicPr>
          <p:cNvPr id="56" name="图片 55" descr="绿色水彩植物树叶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20820000">
            <a:off x="1624568" y="1235712"/>
            <a:ext cx="3160778" cy="4497366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5824220" y="417830"/>
            <a:ext cx="443992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sz="4400" b="1" i="1" u="sng">
                <a:sym typeface="+mn-ea"/>
              </a:rPr>
              <a:t>INNOVATION</a:t>
            </a:r>
            <a:endParaRPr lang="en-IN" altLang="en-US" sz="4400" b="1" i="1" u="sng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3762375" y="2712085"/>
            <a:ext cx="83820" cy="490855"/>
          </a:xfrm>
          <a:prstGeom prst="rect">
            <a:avLst/>
          </a:prstGeom>
          <a:solidFill>
            <a:srgbClr val="4A72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762375" y="3752215"/>
            <a:ext cx="83820" cy="490855"/>
          </a:xfrm>
          <a:prstGeom prst="rect">
            <a:avLst/>
          </a:prstGeom>
          <a:solidFill>
            <a:srgbClr val="4A72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762375" y="4763135"/>
            <a:ext cx="83820" cy="490855"/>
          </a:xfrm>
          <a:prstGeom prst="rect">
            <a:avLst/>
          </a:prstGeom>
          <a:solidFill>
            <a:srgbClr val="4A72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113428" y="2525464"/>
            <a:ext cx="7387107" cy="977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ym typeface="+mn-ea"/>
              </a:rPr>
              <a:t>Various techniques to bifurcate the disease part of the plant</a:t>
            </a:r>
            <a:r>
              <a:rPr lang="en-IN" altLang="en-US" sz="2400" dirty="0">
                <a:sym typeface="+mn-ea"/>
              </a:rPr>
              <a:t>.</a:t>
            </a:r>
            <a:endParaRPr lang="en-IN" altLang="en-US" sz="2400" dirty="0">
              <a:solidFill>
                <a:srgbClr val="000000">
                  <a:lumMod val="65000"/>
                  <a:lumOff val="35000"/>
                </a:srgbClr>
              </a:solidFill>
              <a:cs typeface="+mn-ea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113428" y="3612177"/>
            <a:ext cx="7387107" cy="1420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sym typeface="+mn-ea"/>
              </a:rPr>
              <a:t>Classification techniques to extract the features of infected leaf and the classification of plant diseases.</a:t>
            </a:r>
            <a:endParaRPr lang="en-US" sz="2400" dirty="0">
              <a:solidFill>
                <a:schemeClr val="tx1"/>
              </a:solidFill>
            </a:endParaRPr>
          </a:p>
          <a:p>
            <a:endParaRPr lang="zh-CN" altLang="en-US" sz="2400"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113428" y="4763025"/>
            <a:ext cx="7387107" cy="230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</a:defRPr>
            </a:lvl1pPr>
          </a:lstStyle>
          <a:p>
            <a:r>
              <a:rPr lang="en-US" sz="2400" dirty="0">
                <a:solidFill>
                  <a:schemeClr val="tx1"/>
                </a:solidFill>
                <a:sym typeface="+mn-ea"/>
              </a:rPr>
              <a:t>The use of ANN methods for classification of disease in plants such as self organizing feature map, back propagation algorithm, SVMs etc. can be efficiently used.</a:t>
            </a:r>
            <a:endParaRPr lang="en-US" sz="2400" dirty="0">
              <a:solidFill>
                <a:schemeClr val="tx1"/>
              </a:solidFill>
            </a:endParaRPr>
          </a:p>
          <a:p>
            <a:endParaRPr lang="zh-CN" altLang="en-US" sz="2400"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655695" y="1694692"/>
            <a:ext cx="327088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ym typeface="+mn-ea"/>
              </a:rPr>
              <a:t>CONCLUSION</a:t>
            </a:r>
            <a:endParaRPr lang="en-IN" sz="2800" b="1" dirty="0"/>
          </a:p>
          <a:p>
            <a:endParaRPr lang="zh-CN" altLang="en-US" sz="2800">
              <a:solidFill>
                <a:srgbClr val="000000">
                  <a:lumMod val="85000"/>
                  <a:lumOff val="15000"/>
                </a:srgbClr>
              </a:solidFill>
              <a:cs typeface="+mn-ea"/>
              <a:sym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 rot="18651155">
            <a:off x="-283558" y="2005896"/>
            <a:ext cx="3847378" cy="3212562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ggxouubx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2401</Words>
  <Application>WPS Presentation</Application>
  <PresentationFormat>宽屏</PresentationFormat>
  <Paragraphs>118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Arial</vt:lpstr>
      <vt:lpstr>SimSun</vt:lpstr>
      <vt:lpstr>Wingdings</vt:lpstr>
      <vt:lpstr>Gungsuh</vt:lpstr>
      <vt:lpstr>Verdana</vt:lpstr>
      <vt:lpstr>Microsoft YaHei</vt:lpstr>
      <vt:lpstr>Arial Unicode MS</vt:lpstr>
      <vt:lpstr>DFKai-SB</vt:lpstr>
      <vt:lpstr>Dotum</vt:lpstr>
      <vt:lpstr>FangSong</vt:lpstr>
      <vt:lpstr>Gulim</vt:lpstr>
      <vt:lpstr>GulimChe</vt:lpstr>
      <vt:lpstr>GungsuhChe</vt:lpstr>
      <vt:lpstr>BatangChe</vt:lpstr>
      <vt:lpstr>Batang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 付伟</dc:creator>
  <cp:lastModifiedBy>Akshat</cp:lastModifiedBy>
  <cp:revision>45</cp:revision>
  <dcterms:created xsi:type="dcterms:W3CDTF">2018-09-27T10:08:00Z</dcterms:created>
  <dcterms:modified xsi:type="dcterms:W3CDTF">2019-11-10T00:14:07Z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1033-11.2.0.9031</vt:lpwstr>
  </property>
</Properties>
</file>

<file path=docProps/thumbnail.jpeg>
</file>